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9" r:id="rId13"/>
    <p:sldId id="268" r:id="rId14"/>
    <p:sldId id="270" r:id="rId15"/>
    <p:sldId id="267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erriweather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1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6"/>
    <p:restoredTop sz="95865"/>
  </p:normalViewPr>
  <p:slideViewPr>
    <p:cSldViewPr snapToGrid="0" snapToObjects="1">
      <p:cViewPr>
        <p:scale>
          <a:sx n="76" d="100"/>
          <a:sy n="76" d="100"/>
        </p:scale>
        <p:origin x="1648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06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C7EC-100D-85BC-925E-1632370E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E7FB8-C076-0B3A-F76F-626CF29D2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BF84F-01EF-0F5F-935F-9833904B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1D46-7EA3-69B6-B72B-3A4C9971A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0278-8ABA-21B4-936C-D48ABDA3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C42D6-186E-BD9E-207E-A77B70D6E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E9659-98F7-1CAC-0D14-77E52568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758DB-7497-F6BE-E212-FC58FB6E51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410F-721F-1B81-BA4B-97D3DF18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8BFD5-B7CA-3D31-1B43-E76B5CB79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19251-A58E-4900-AAB5-D634B286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8E7A8-47C1-DCAB-DA5F-9232EDE9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08AC-6B92-BB1A-7F7C-FA4D0CF8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94AE5-B030-0D0E-0D97-E90D9D8D0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194A4-086A-2B4E-FF05-6E51292A1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9ED2C-42F7-17B6-EB0A-468489C56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../Desktop/RCG%20Analyst,%20Revenue%20Strategy%20-%20Case%20Study/wtd_data_cleaning_eda.ipynb" TargetMode="External"/><Relationship Id="rId3" Type="http://schemas.openxmlformats.org/officeDocument/2006/relationships/image" Target="../media/image7.png"/><Relationship Id="rId7" Type="http://schemas.openxmlformats.org/officeDocument/2006/relationships/hyperlink" Target="../Desktop/RCG%20Analyst,%20Revenue%20Strategy%20-%20Case%20Study/WTD%20Booking%20Ratio%20by%20Product%20&amp;%20Sailing%20Period.csv" TargetMode="External"/><Relationship Id="rId12" Type="http://schemas.openxmlformats.org/officeDocument/2006/relationships/hyperlink" Target="../Desktop/RCG%20Analyst,%20Revenue%20Strategy%20-%20Case%20Study/Track_case_study_data.xls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hyperlink" Target="../Desktop/RCG%20Analyst,%20Revenue%20Strategy%20-%20Case%20Study/Track%20Analyst%20Case%20Study.docx" TargetMode="External"/><Relationship Id="rId5" Type="http://schemas.openxmlformats.org/officeDocument/2006/relationships/image" Target="../media/image8.png"/><Relationship Id="rId15" Type="http://schemas.openxmlformats.org/officeDocument/2006/relationships/hyperlink" Target="../Desktop/RCG%20Analyst,%20Revenue%20Strategy%20-%20Case%20Study/cleaned_pax_build_data.csv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hyperlink" Target="../Desktop/RCG%20Analyst,%20Revenue%20Strategy%20-%20Case%20Study/RCG_WTD_Tracking_Dashboard.pbi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hyperlink" Target="../Desktop/RCG%20Analyst,%20Revenue%20Strategy%20-%20Case%20Study/WTD%20Booking%20Ratio%20by%20Product%20&amp;%20Sailing%20Period.csv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5823"/>
            <a:ext cx="8280199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Analytics &amp; Trend Tracker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350196" y="352258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analysis of booking patterns and revenue optimization strategies based on Week-To-Date (WTD) performance metrics.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50197" y="558141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597E9"/>
          </a:solidFill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99383" y="5730121"/>
            <a:ext cx="9644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JL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477" y="5562957"/>
            <a:ext cx="189785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Jiaman Li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+mj-lt"/>
                <a:ea typeface="Merriweather Bold" pitchFamily="34" charset="-122"/>
              </a:rPr>
              <a:t>June 19, 2025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"/>
    </mc:Choice>
    <mc:Fallback xmlns="">
      <p:transition spd="slow" advTm="14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07CA-EF1A-0D6B-02A9-A9B5D4E24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6CF0F018-FE62-2DE8-D380-6D000FD6EF8E}"/>
              </a:ext>
            </a:extLst>
          </p:cNvPr>
          <p:cNvSpPr/>
          <p:nvPr/>
        </p:nvSpPr>
        <p:spPr>
          <a:xfrm>
            <a:off x="4755080" y="3426976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Appendix: SQL Queries</a:t>
            </a:r>
            <a:endParaRPr lang="en-US" sz="36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C6E6DD-6B3D-7D1E-3EDA-6C3D509C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7520583" y="732671"/>
            <a:ext cx="6286143" cy="21113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512844" y="732671"/>
            <a:ext cx="6301621" cy="184630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68577" y="849472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COUNT(DISTINCT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m.meta_product_code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COUNT(*) AS sailings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m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ON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s.rdss_product_code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m.rdss_product_code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 CURRENT_DATE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7" name="Text 5"/>
          <p:cNvSpPr/>
          <p:nvPr/>
        </p:nvSpPr>
        <p:spPr>
          <a:xfrm>
            <a:off x="839033" y="2988244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shows the ship that had the most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 changes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512844" y="2988244"/>
            <a:ext cx="6286143" cy="4775530"/>
          </a:xfrm>
          <a:prstGeom prst="roundRect">
            <a:avLst>
              <a:gd name="adj" fmla="val 330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489746" y="3475805"/>
            <a:ext cx="6301621" cy="2608580"/>
          </a:xfrm>
          <a:prstGeom prst="roundRect">
            <a:avLst>
              <a:gd name="adj" fmla="val 118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60838" y="3105044"/>
            <a:ext cx="5990153" cy="174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COUNT(*)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MAX(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11" name="Text 9"/>
          <p:cNvSpPr/>
          <p:nvPr/>
        </p:nvSpPr>
        <p:spPr>
          <a:xfrm>
            <a:off x="839033" y="6117073"/>
            <a:ext cx="1148572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7" name="Picture 16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8B612A8D-5DAB-698D-CCA4-492F38D3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8722E9-057E-CCB5-8115-CA3E7D07C713}"/>
              </a:ext>
            </a:extLst>
          </p:cNvPr>
          <p:cNvSpPr txBox="1"/>
          <p:nvPr/>
        </p:nvSpPr>
        <p:spPr>
          <a:xfrm>
            <a:off x="879232" y="6801399"/>
            <a:ext cx="6286144" cy="508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1700"/>
              </a:lnSpc>
              <a:buNone/>
              <a:defRPr sz="1050" i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defRPr>
            </a:lvl1pPr>
          </a:lstStyle>
          <a:p>
            <a:r>
              <a:rPr lang="en-US" dirty="0"/>
              <a:t>Note: The column </a:t>
            </a:r>
            <a:r>
              <a:rPr lang="en-US" dirty="0" err="1"/>
              <a:t>ship_code</a:t>
            </a:r>
            <a:r>
              <a:rPr lang="en-US" dirty="0"/>
              <a:t> is used consistently in place of ship to align with the sample data schema</a:t>
            </a:r>
          </a:p>
          <a:p>
            <a:r>
              <a:rPr lang="en-US" dirty="0"/>
              <a:t> and maintain naming clarity across all tables.</a:t>
            </a:r>
          </a:p>
          <a:p>
            <a:endParaRPr lang="en-US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3380C1A5-E6EC-9404-6711-02A2EFF389AE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>
              <a:lnSpc>
                <a:spcPts val="1950"/>
              </a:lnSpc>
              <a:buAutoNum type="arabicPeriod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see how many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Meta_Products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</a:p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many sailings each Manager has for future sailings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79C2-214F-9CB0-4D95-EAA04E96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09BB74B-D531-1F15-FB29-94E1EEE6CB29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get the average of all price changes made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the past 5 days for each sailing (*ignore $0 changes*)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3BA9FB5-A007-F74A-61C0-51C992C831E5}"/>
              </a:ext>
            </a:extLst>
          </p:cNvPr>
          <p:cNvSpPr/>
          <p:nvPr/>
        </p:nvSpPr>
        <p:spPr>
          <a:xfrm>
            <a:off x="7512844" y="767794"/>
            <a:ext cx="6286143" cy="22281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A5AE827-9AA1-B2E6-1C68-0C215C562CCD}"/>
              </a:ext>
            </a:extLst>
          </p:cNvPr>
          <p:cNvSpPr/>
          <p:nvPr/>
        </p:nvSpPr>
        <p:spPr>
          <a:xfrm>
            <a:off x="7505105" y="767794"/>
            <a:ext cx="6301621" cy="377355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B8711F7-D885-616F-25A2-2A94D0B57DCF}"/>
              </a:ext>
            </a:extLst>
          </p:cNvPr>
          <p:cNvSpPr/>
          <p:nvPr/>
        </p:nvSpPr>
        <p:spPr>
          <a:xfrm>
            <a:off x="7660838" y="884595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AVG(price -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avg_price_change_last_5_days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&gt;= CURRENT_DATE - INTERVAL '5 days'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AND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70FF3B07-E121-8AC0-CCFF-14CC8765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DEE6-FD5B-9351-9154-15396E95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7CC99A6-FEE6-86A5-5E52-14C5F80F17E4}"/>
              </a:ext>
            </a:extLst>
          </p:cNvPr>
          <p:cNvSpPr/>
          <p:nvPr/>
        </p:nvSpPr>
        <p:spPr>
          <a:xfrm>
            <a:off x="7157370" y="505681"/>
            <a:ext cx="7306977" cy="6999300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AB15B57-3BE5-452D-2C49-EF78CE4DC378}"/>
              </a:ext>
            </a:extLst>
          </p:cNvPr>
          <p:cNvSpPr/>
          <p:nvPr/>
        </p:nvSpPr>
        <p:spPr>
          <a:xfrm>
            <a:off x="7571439" y="849473"/>
            <a:ext cx="369140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*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MAX(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CURRENT_DATE -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days_since_last_price_change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MIN(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zh-CN" alt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；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54BF32A-592F-A280-B176-718A847E793D}"/>
              </a:ext>
            </a:extLst>
          </p:cNvPr>
          <p:cNvSpPr/>
          <p:nvPr/>
        </p:nvSpPr>
        <p:spPr>
          <a:xfrm>
            <a:off x="839034" y="732671"/>
            <a:ext cx="5676722" cy="26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would allow us to see which manager 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hasn't made a price change in the longest time</a:t>
            </a:r>
            <a:endParaRPr lang="en-US" sz="1400" dirty="0"/>
          </a:p>
        </p:txBody>
      </p:sp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2555FFE5-760D-F554-F86C-E700841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AFBAC-5674-5FDF-1F95-ECD0ECC64642}"/>
              </a:ext>
            </a:extLst>
          </p:cNvPr>
          <p:cNvSpPr txBox="1"/>
          <p:nvPr/>
        </p:nvSpPr>
        <p:spPr>
          <a:xfrm>
            <a:off x="11438041" y="1677921"/>
            <a:ext cx="3011607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p.prev_price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LAG(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WHERE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manager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574715-14CF-EBD8-189C-7AC0EB58901F}"/>
              </a:ext>
            </a:extLst>
          </p:cNvPr>
          <p:cNvCxnSpPr>
            <a:cxnSpLocks/>
          </p:cNvCxnSpPr>
          <p:nvPr/>
        </p:nvCxnSpPr>
        <p:spPr>
          <a:xfrm flipV="1">
            <a:off x="9747848" y="1846740"/>
            <a:ext cx="1690192" cy="160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6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0C93-ED54-AA4E-B69B-0357EC48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D5A6412-B226-FC4C-21CF-C7782EDA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934128C-7EEF-F1C3-9698-35D61BB1E7EB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0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  </a:t>
            </a:r>
            <a:r>
              <a:rPr lang="en-US" sz="24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Link to Download!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ABBBE9E-CAA0-EB54-ACD0-9C32F414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89" t="3960" r="38971" b="41757"/>
          <a:stretch>
            <a:fillRect/>
          </a:stretch>
        </p:blipFill>
        <p:spPr>
          <a:xfrm>
            <a:off x="4282823" y="5921779"/>
            <a:ext cx="666013" cy="7449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030DA01-FB47-EDF2-C141-2BD9569ADBCB}"/>
              </a:ext>
            </a:extLst>
          </p:cNvPr>
          <p:cNvGrpSpPr/>
          <p:nvPr/>
        </p:nvGrpSpPr>
        <p:grpSpPr>
          <a:xfrm>
            <a:off x="4294720" y="4744532"/>
            <a:ext cx="1550545" cy="841582"/>
            <a:chOff x="4339837" y="1683543"/>
            <a:chExt cx="1550545" cy="841582"/>
          </a:xfrm>
        </p:grpSpPr>
        <p:pic>
          <p:nvPicPr>
            <p:cNvPr id="9" name="Image 1" descr="preencoded.png">
              <a:extLst>
                <a:ext uri="{FF2B5EF4-FFF2-40B4-BE49-F238E27FC236}">
                  <a16:creationId xmlns:a16="http://schemas.microsoft.com/office/drawing/2014/main" id="{6040BF52-BAC4-7788-F667-508D52D6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837" y="1683543"/>
              <a:ext cx="703111" cy="814981"/>
            </a:xfrm>
            <a:prstGeom prst="rect">
              <a:avLst/>
            </a:prstGeom>
          </p:spPr>
        </p:pic>
        <p:pic>
          <p:nvPicPr>
            <p:cNvPr id="11" name="Picture 10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9191FFCC-F77B-E49C-B919-0A7D1682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7270" y="1754046"/>
              <a:ext cx="703112" cy="771079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DD8CDA72-36B3-982A-953D-E1460532259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282823" y="7086033"/>
            <a:ext cx="558792" cy="630874"/>
          </a:xfrm>
          <a:prstGeom prst="rect">
            <a:avLst/>
          </a:prstGeom>
        </p:spPr>
      </p:pic>
      <p:pic>
        <p:nvPicPr>
          <p:cNvPr id="15" name="Picture 14" descr="A blue and black logo&#10;&#10;AI-generated content may be incorrect.">
            <a:extLst>
              <a:ext uri="{FF2B5EF4-FFF2-40B4-BE49-F238E27FC236}">
                <a16:creationId xmlns:a16="http://schemas.microsoft.com/office/drawing/2014/main" id="{A0EB9ED4-2ECA-BC68-931E-9C5DD17C2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5725" y="2158625"/>
            <a:ext cx="610243" cy="568119"/>
          </a:xfrm>
          <a:prstGeom prst="rect">
            <a:avLst/>
          </a:prstGeom>
        </p:spPr>
      </p:pic>
      <p:pic>
        <p:nvPicPr>
          <p:cNvPr id="17" name="Picture 16" descr="A green square with white x on it&#10;&#10;AI-generated content may be incorrect.">
            <a:extLst>
              <a:ext uri="{FF2B5EF4-FFF2-40B4-BE49-F238E27FC236}">
                <a16:creationId xmlns:a16="http://schemas.microsoft.com/office/drawing/2014/main" id="{63435460-45B0-AE55-E731-E25629CB2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634" t="8776" r="13047" b="9397"/>
          <a:stretch>
            <a:fillRect/>
          </a:stretch>
        </p:blipFill>
        <p:spPr>
          <a:xfrm>
            <a:off x="4083204" y="3089010"/>
            <a:ext cx="935283" cy="715397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1A722DF5-732B-ECD6-5223-23EDEB01454E}"/>
              </a:ext>
            </a:extLst>
          </p:cNvPr>
          <p:cNvSpPr/>
          <p:nvPr/>
        </p:nvSpPr>
        <p:spPr>
          <a:xfrm>
            <a:off x="4013553" y="1667301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Original File &amp; Data:</a:t>
            </a:r>
            <a:endParaRPr lang="en-US" sz="20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09195350-C01A-401D-BE72-C49C3029174C}"/>
              </a:ext>
            </a:extLst>
          </p:cNvPr>
          <p:cNvSpPr/>
          <p:nvPr/>
        </p:nvSpPr>
        <p:spPr>
          <a:xfrm>
            <a:off x="4002645" y="422319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Submissions:</a:t>
            </a:r>
            <a:endParaRPr lang="en-US" sz="2000" dirty="0"/>
          </a:p>
        </p:txBody>
      </p:sp>
      <p:sp>
        <p:nvSpPr>
          <p:cNvPr id="20" name="Text 5">
            <a:hlinkClick r:id="rId11"/>
            <a:extLst>
              <a:ext uri="{FF2B5EF4-FFF2-40B4-BE49-F238E27FC236}">
                <a16:creationId xmlns:a16="http://schemas.microsoft.com/office/drawing/2014/main" id="{C8EB5048-B511-7B42-4DEE-73F708F68515}"/>
              </a:ext>
            </a:extLst>
          </p:cNvPr>
          <p:cNvSpPr/>
          <p:nvPr/>
        </p:nvSpPr>
        <p:spPr>
          <a:xfrm>
            <a:off x="6297288" y="2336411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Case_study_guide.docx</a:t>
            </a:r>
            <a:endParaRPr lang="en-US" sz="1400" dirty="0"/>
          </a:p>
        </p:txBody>
      </p:sp>
      <p:sp>
        <p:nvSpPr>
          <p:cNvPr id="21" name="Text 5">
            <a:hlinkClick r:id="rId12"/>
            <a:extLst>
              <a:ext uri="{FF2B5EF4-FFF2-40B4-BE49-F238E27FC236}">
                <a16:creationId xmlns:a16="http://schemas.microsoft.com/office/drawing/2014/main" id="{9748202F-2C30-DAFF-F6FC-FE3E3AEFC84E}"/>
              </a:ext>
            </a:extLst>
          </p:cNvPr>
          <p:cNvSpPr/>
          <p:nvPr/>
        </p:nvSpPr>
        <p:spPr>
          <a:xfrm>
            <a:off x="6297288" y="3302786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case_study_data.xlsx</a:t>
            </a:r>
            <a:endParaRPr lang="en-US" sz="1400" dirty="0"/>
          </a:p>
        </p:txBody>
      </p:sp>
      <p:sp>
        <p:nvSpPr>
          <p:cNvPr id="22" name="Text 5">
            <a:hlinkClick r:id="rId13"/>
            <a:extLst>
              <a:ext uri="{FF2B5EF4-FFF2-40B4-BE49-F238E27FC236}">
                <a16:creationId xmlns:a16="http://schemas.microsoft.com/office/drawing/2014/main" id="{4C39954B-2665-83C5-F025-7E342A8C7DF0}"/>
              </a:ext>
            </a:extLst>
          </p:cNvPr>
          <p:cNvSpPr/>
          <p:nvPr/>
        </p:nvSpPr>
        <p:spPr>
          <a:xfrm>
            <a:off x="6297288" y="499019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wtd_data_cleaning_eda.ipynb</a:t>
            </a:r>
            <a:endParaRPr lang="en-US" sz="1400" dirty="0"/>
          </a:p>
        </p:txBody>
      </p:sp>
      <p:sp>
        <p:nvSpPr>
          <p:cNvPr id="23" name="Text 5">
            <a:hlinkClick r:id="rId14"/>
            <a:extLst>
              <a:ext uri="{FF2B5EF4-FFF2-40B4-BE49-F238E27FC236}">
                <a16:creationId xmlns:a16="http://schemas.microsoft.com/office/drawing/2014/main" id="{AF871B64-1681-28B0-67A1-709AE668800E}"/>
              </a:ext>
            </a:extLst>
          </p:cNvPr>
          <p:cNvSpPr/>
          <p:nvPr/>
        </p:nvSpPr>
        <p:spPr>
          <a:xfrm>
            <a:off x="6297288" y="6119658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WTD_Dashboard.pbix</a:t>
            </a:r>
            <a:endParaRPr lang="en-US" sz="1400" dirty="0"/>
          </a:p>
        </p:txBody>
      </p:sp>
      <p:sp>
        <p:nvSpPr>
          <p:cNvPr id="24" name="Text 5">
            <a:hlinkClick r:id="rId15"/>
            <a:extLst>
              <a:ext uri="{FF2B5EF4-FFF2-40B4-BE49-F238E27FC236}">
                <a16:creationId xmlns:a16="http://schemas.microsoft.com/office/drawing/2014/main" id="{88F94E2D-BC21-901E-4300-076D5917D74B}"/>
              </a:ext>
            </a:extLst>
          </p:cNvPr>
          <p:cNvSpPr/>
          <p:nvPr/>
        </p:nvSpPr>
        <p:spPr>
          <a:xfrm>
            <a:off x="6297288" y="7086033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cleaned_pax_build_data.csv</a:t>
            </a:r>
            <a:endParaRPr lang="en-US" sz="1400" dirty="0"/>
          </a:p>
        </p:txBody>
      </p:sp>
      <p:sp>
        <p:nvSpPr>
          <p:cNvPr id="25" name="Text 5">
            <a:hlinkClick r:id="rId7"/>
            <a:extLst>
              <a:ext uri="{FF2B5EF4-FFF2-40B4-BE49-F238E27FC236}">
                <a16:creationId xmlns:a16="http://schemas.microsoft.com/office/drawing/2014/main" id="{D347B61C-655E-12DE-9CEE-B6AB8542E823}"/>
              </a:ext>
            </a:extLst>
          </p:cNvPr>
          <p:cNvSpPr/>
          <p:nvPr/>
        </p:nvSpPr>
        <p:spPr>
          <a:xfrm>
            <a:off x="6297288" y="742613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Booking Ratio by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Product.csv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947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5199" y="3719989"/>
            <a:ext cx="601515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!</a:t>
            </a:r>
            <a:endParaRPr lang="en-US" sz="44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100F843-A574-6B9F-5D18-9BB0C924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 of Contents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55940" y="1801297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</a:t>
            </a:r>
            <a:endParaRPr lang="en-US" sz="2400" dirty="0">
              <a:solidFill>
                <a:srgbClr val="61A1FD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55940" y="2401014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55940" y="283023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3-Step Approach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55940" y="325945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55940" y="368867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55940" y="411789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55940" y="454711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i="1" dirty="0"/>
          </a:p>
        </p:txBody>
      </p:sp>
      <p:sp>
        <p:nvSpPr>
          <p:cNvPr id="10" name="Text 8"/>
          <p:cNvSpPr/>
          <p:nvPr/>
        </p:nvSpPr>
        <p:spPr>
          <a:xfrm>
            <a:off x="855940" y="497633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Booking Patterns by Cruise Type</a:t>
            </a:r>
            <a:endParaRPr lang="en-US" i="1" dirty="0"/>
          </a:p>
        </p:txBody>
      </p:sp>
      <p:sp>
        <p:nvSpPr>
          <p:cNvPr id="11" name="Text 9"/>
          <p:cNvSpPr/>
          <p:nvPr/>
        </p:nvSpPr>
        <p:spPr>
          <a:xfrm>
            <a:off x="855940" y="5822771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</a:rPr>
              <a:t>PART II</a:t>
            </a:r>
          </a:p>
        </p:txBody>
      </p:sp>
      <p:sp>
        <p:nvSpPr>
          <p:cNvPr id="12" name="Text 10"/>
          <p:cNvSpPr/>
          <p:nvPr/>
        </p:nvSpPr>
        <p:spPr>
          <a:xfrm>
            <a:off x="855940" y="6422489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Queries for Revenue Management</a:t>
            </a:r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algn="l">
              <a:lnSpc>
                <a:spcPts val="2750"/>
              </a:lnSpc>
              <a:buSzPct val="100000"/>
            </a:pPr>
            <a:endParaRPr lang="en-US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189D36B-3833-192F-BF97-25BC967CF796}"/>
              </a:ext>
            </a:extLst>
          </p:cNvPr>
          <p:cNvSpPr/>
          <p:nvPr/>
        </p:nvSpPr>
        <p:spPr>
          <a:xfrm>
            <a:off x="848080" y="6846113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5" y="3506122"/>
            <a:ext cx="833642" cy="8336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562" y="4658011"/>
            <a:ext cx="3516555" cy="79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What is the expected WTD ratio for each product?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21" y="3515878"/>
            <a:ext cx="833642" cy="833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67521" y="4658011"/>
            <a:ext cx="386767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do bookings build by weekday and sailing period?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595" y="3515878"/>
            <a:ext cx="833642" cy="8336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46595" y="4658011"/>
            <a:ext cx="366190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can these insights help managers make timely pricing or inventory decisions?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8A6D2BED-4D14-6B0E-8026-0C5D56A11BB3}"/>
              </a:ext>
            </a:extLst>
          </p:cNvPr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6FA3-10BF-53F2-22CF-72A7D77DA58C}"/>
              </a:ext>
            </a:extLst>
          </p:cNvPr>
          <p:cNvSpPr txBox="1"/>
          <p:nvPr/>
        </p:nvSpPr>
        <p:spPr>
          <a:xfrm>
            <a:off x="739562" y="1669613"/>
            <a:ext cx="12244918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erriweather" pitchFamily="2" charset="77"/>
              </a:rPr>
              <a:t>To support smarter revenue management, we need to understand how bookings build week-to-date and compare that to realistic targets.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44234" y="1512581"/>
            <a:ext cx="133588" cy="1968937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11410" y="1646169"/>
            <a:ext cx="315003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726158" y="1976925"/>
            <a:ext cx="8216174" cy="11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and analyze historical booking data using Python(pandas, seaborn, matplotlib) tools</a:t>
            </a:r>
          </a:p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identify patterns.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10" y="2494259"/>
            <a:ext cx="847431" cy="98226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847816" y="3708649"/>
            <a:ext cx="133588" cy="177617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114992" y="3842237"/>
            <a:ext cx="484382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129740" y="4172993"/>
            <a:ext cx="906625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interactive visualizations to track real-time booking performance.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l="20489" t="3960" r="38971" b="41757"/>
          <a:stretch>
            <a:fillRect/>
          </a:stretch>
        </p:blipFill>
        <p:spPr>
          <a:xfrm>
            <a:off x="5315493" y="4590902"/>
            <a:ext cx="794623" cy="88879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5276917" y="5686555"/>
            <a:ext cx="133588" cy="170128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5544093" y="5820143"/>
            <a:ext cx="351162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558841" y="6150899"/>
            <a:ext cx="886575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Derive actionable revenue optimization strategies from the data.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093" y="6514873"/>
            <a:ext cx="794623" cy="739378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420121F0-EEEE-DBEB-75C9-0DC575FE8E68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Methodology</a:t>
            </a:r>
            <a:endParaRPr lang="en-US" sz="3600" dirty="0"/>
          </a:p>
        </p:txBody>
      </p:sp>
      <p:pic>
        <p:nvPicPr>
          <p:cNvPr id="21" name="Picture 2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A611FF6B-FAA3-A502-82D8-709C12EB6E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27195" r="70704" b="35451"/>
          <a:stretch>
            <a:fillRect/>
          </a:stretch>
        </p:blipFill>
        <p:spPr>
          <a:xfrm>
            <a:off x="6598022" y="6424211"/>
            <a:ext cx="786915" cy="1003305"/>
          </a:xfrm>
          <a:prstGeom prst="rect">
            <a:avLst/>
          </a:prstGeom>
        </p:spPr>
      </p:pic>
      <p:pic>
        <p:nvPicPr>
          <p:cNvPr id="25" name="Picture 2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9C51525D-4F1A-9F35-1767-45BDF26C2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251" y="2603811"/>
            <a:ext cx="862771" cy="946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Used: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ecosystem with pandas, matplotlib.pyplot, and seaborn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data manipulation and visualization.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31401" y="411480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1401" y="4505444"/>
            <a:ext cx="6066214" cy="30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Added 'weekday' column based on run_date to identify daily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patterns.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31401" y="7054355"/>
            <a:ext cx="641806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Note: Saturday shown as 0 due to no run activity captured on that day.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7" y="1663184"/>
            <a:ext cx="5768102" cy="2328916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477" y="4139524"/>
            <a:ext cx="5768101" cy="3314006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F87B0A36-ACA2-9CEC-98DB-554D9E3E1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23" name="Picture 2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AEB65F2-1B56-2D98-57C0-6BC2839B9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2" y="4160436"/>
            <a:ext cx="6183410" cy="232891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rcRect r="3240" b="73781"/>
          <a:stretch>
            <a:fillRect/>
          </a:stretch>
        </p:blipFill>
        <p:spPr>
          <a:xfrm>
            <a:off x="7470476" y="2059285"/>
            <a:ext cx="5802850" cy="882053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AC1BA5-EFC2-72AD-5895-A3DA54BE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7" t="23879" r="13960" b="1247"/>
          <a:stretch>
            <a:fillRect/>
          </a:stretch>
        </p:blipFill>
        <p:spPr>
          <a:xfrm>
            <a:off x="7470477" y="2941338"/>
            <a:ext cx="5802850" cy="354801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EB38DE48-0BE8-E36A-B248-CC97A3DB08F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BB16BAC-1E91-CDE7-BA60-5A6BB3D85879}"/>
              </a:ext>
            </a:extLst>
          </p:cNvPr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290B5B4-6D5D-49BA-4003-BD859BF6B8CA}"/>
              </a:ext>
            </a:extLst>
          </p:cNvPr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Extreme outliers in passenger build were identified and removed using Interquartile Range (IQR) method.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improved data quality and ensured more accurate trend analysis.</a:t>
            </a:r>
            <a:endParaRPr lang="en-US" sz="1400" dirty="0"/>
          </a:p>
          <a:p>
            <a:pPr>
              <a:lnSpc>
                <a:spcPts val="2250"/>
              </a:lnSpc>
            </a:pPr>
            <a:endParaRPr lang="en-US" sz="14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639C6430-EDEA-194E-B486-E74026767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88C4677-BD89-6A20-3FCF-A6FF5D8FD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7002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2004834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962E2D-C385-2AAD-C018-2507C5CD4F36}"/>
              </a:ext>
            </a:extLst>
          </p:cNvPr>
          <p:cNvGrpSpPr/>
          <p:nvPr/>
        </p:nvGrpSpPr>
        <p:grpSpPr>
          <a:xfrm>
            <a:off x="958929" y="6445424"/>
            <a:ext cx="3978683" cy="944003"/>
            <a:chOff x="958929" y="6376412"/>
            <a:chExt cx="3978683" cy="944003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929" y="6376412"/>
              <a:ext cx="541138" cy="54113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680447" y="6546747"/>
              <a:ext cx="2115503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Interactive Visualization</a:t>
              </a:r>
              <a:endParaRPr lang="en-US" sz="20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680447" y="6858691"/>
              <a:ext cx="3257165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Real-time tracking of booking performance against WTD targets across products.</a:t>
              </a:r>
              <a:endParaRPr lang="en-US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979976-135A-A651-E20F-B6E03BB0B6B2}"/>
              </a:ext>
            </a:extLst>
          </p:cNvPr>
          <p:cNvGrpSpPr/>
          <p:nvPr/>
        </p:nvGrpSpPr>
        <p:grpSpPr>
          <a:xfrm>
            <a:off x="5514080" y="6497149"/>
            <a:ext cx="3978685" cy="833419"/>
            <a:chOff x="5377815" y="6486996"/>
            <a:chExt cx="3978685" cy="833419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7815" y="6486996"/>
              <a:ext cx="541138" cy="482279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099333" y="6546747"/>
              <a:ext cx="1803916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Temporal Analysis</a:t>
              </a:r>
              <a:endParaRPr lang="en-US" sz="20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6099334" y="6858691"/>
              <a:ext cx="3257166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Daily and weekly booking patterns displayed for strategic pricing decisions.</a:t>
              </a:r>
              <a:endParaRPr 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98458F-A06A-9C45-0F53-0D47F853AE61}"/>
              </a:ext>
            </a:extLst>
          </p:cNvPr>
          <p:cNvGrpSpPr/>
          <p:nvPr/>
        </p:nvGrpSpPr>
        <p:grpSpPr>
          <a:xfrm>
            <a:off x="10069232" y="6445424"/>
            <a:ext cx="3697367" cy="944003"/>
            <a:chOff x="9796700" y="6376412"/>
            <a:chExt cx="3697367" cy="944003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00" y="6376412"/>
              <a:ext cx="541138" cy="54113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0518218" y="6546747"/>
              <a:ext cx="1951792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Product Segmentation</a:t>
              </a:r>
              <a:endParaRPr lang="en-US" sz="20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0518218" y="6858691"/>
              <a:ext cx="2975849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Separate tracking for different cruise types to identify product-specific trends.</a:t>
              </a:r>
              <a:endParaRPr lang="en-US" sz="1200" dirty="0"/>
            </a:p>
          </p:txBody>
        </p:sp>
      </p:grpSp>
      <p:sp>
        <p:nvSpPr>
          <p:cNvPr id="21" name="Text 0">
            <a:extLst>
              <a:ext uri="{FF2B5EF4-FFF2-40B4-BE49-F238E27FC236}">
                <a16:creationId xmlns:a16="http://schemas.microsoft.com/office/drawing/2014/main" id="{D30FB9D0-DA39-98DB-8426-F070D55A2A48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3000" dirty="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236FE-ADDD-C5AD-2CF6-A6601EDA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715" y="1423247"/>
            <a:ext cx="8348867" cy="468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401" y="1966609"/>
            <a:ext cx="630900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dirty="0">
              <a:solidFill>
                <a:srgbClr val="61A1FD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" y="2507321"/>
            <a:ext cx="7410379" cy="4076945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CF01F12-D0C9-8878-88FC-934D3947343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3000" dirty="0"/>
          </a:p>
        </p:txBody>
      </p:sp>
      <p:pic>
        <p:nvPicPr>
          <p:cNvPr id="21" name="Picture 20" descr="A black and white logo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B1B95817-CCE5-0823-5019-5AADCDA9FA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31401" y="7058559"/>
            <a:ext cx="558792" cy="63087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47DFD87-13DF-A113-D81C-4412BD805DCA}"/>
              </a:ext>
            </a:extLst>
          </p:cNvPr>
          <p:cNvGrpSpPr/>
          <p:nvPr/>
        </p:nvGrpSpPr>
        <p:grpSpPr>
          <a:xfrm>
            <a:off x="8619419" y="2507321"/>
            <a:ext cx="4684106" cy="910829"/>
            <a:chOff x="8619419" y="2334791"/>
            <a:chExt cx="4684106" cy="910829"/>
          </a:xfrm>
        </p:grpSpPr>
        <p:sp>
          <p:nvSpPr>
            <p:cNvPr id="7" name="Text 2"/>
            <p:cNvSpPr/>
            <p:nvPr/>
          </p:nvSpPr>
          <p:spPr>
            <a:xfrm>
              <a:off x="8912857" y="2334791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Overestimated WTD</a:t>
              </a:r>
              <a:endParaRPr lang="en-US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8912857" y="2739842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Inventory held too long, resulting in last-minute discounting and missed revenue opportunities.</a:t>
              </a:r>
              <a:endParaRPr lang="en-US" sz="1400" dirty="0"/>
            </a:p>
          </p:txBody>
        </p:sp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0E9117FD-637D-C8C0-437C-3406AD30A07C}"/>
                </a:ext>
              </a:extLst>
            </p:cNvPr>
            <p:cNvSpPr/>
            <p:nvPr/>
          </p:nvSpPr>
          <p:spPr>
            <a:xfrm>
              <a:off x="8619419" y="2334791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D5941-06FE-F56C-3275-443E4B519973}"/>
              </a:ext>
            </a:extLst>
          </p:cNvPr>
          <p:cNvGrpSpPr/>
          <p:nvPr/>
        </p:nvGrpSpPr>
        <p:grpSpPr>
          <a:xfrm>
            <a:off x="8619419" y="4090379"/>
            <a:ext cx="4680706" cy="910829"/>
            <a:chOff x="8622819" y="3917849"/>
            <a:chExt cx="4680706" cy="910829"/>
          </a:xfrm>
        </p:grpSpPr>
        <p:sp>
          <p:nvSpPr>
            <p:cNvPr id="10" name="Text 4"/>
            <p:cNvSpPr/>
            <p:nvPr/>
          </p:nvSpPr>
          <p:spPr>
            <a:xfrm>
              <a:off x="8912857" y="3917849"/>
              <a:ext cx="2061924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Underestimated WTD</a:t>
              </a:r>
              <a:endParaRPr lang="en-US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8912857" y="432290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Premature discounting leads to reduced revenue per passenger and margin erosion.</a:t>
              </a:r>
              <a:endParaRPr lang="en-US" sz="1400" dirty="0"/>
            </a:p>
          </p:txBody>
        </p:sp>
        <p:sp>
          <p:nvSpPr>
            <p:cNvPr id="26" name="Shape 1">
              <a:extLst>
                <a:ext uri="{FF2B5EF4-FFF2-40B4-BE49-F238E27FC236}">
                  <a16:creationId xmlns:a16="http://schemas.microsoft.com/office/drawing/2014/main" id="{3B4D67C1-C9C3-03F5-9C89-5DF10C4F0CD0}"/>
                </a:ext>
              </a:extLst>
            </p:cNvPr>
            <p:cNvSpPr/>
            <p:nvPr/>
          </p:nvSpPr>
          <p:spPr>
            <a:xfrm>
              <a:off x="8622819" y="391784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E456FE-6DEE-EE36-ACCE-32407CCB0C7C}"/>
              </a:ext>
            </a:extLst>
          </p:cNvPr>
          <p:cNvGrpSpPr/>
          <p:nvPr/>
        </p:nvGrpSpPr>
        <p:grpSpPr>
          <a:xfrm>
            <a:off x="8619419" y="5673437"/>
            <a:ext cx="4654729" cy="910829"/>
            <a:chOff x="8648796" y="5144669"/>
            <a:chExt cx="4654729" cy="910829"/>
          </a:xfrm>
        </p:grpSpPr>
        <p:sp>
          <p:nvSpPr>
            <p:cNvPr id="13" name="Text 6"/>
            <p:cNvSpPr/>
            <p:nvPr/>
          </p:nvSpPr>
          <p:spPr>
            <a:xfrm>
              <a:off x="8912857" y="5144669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Recommendation</a:t>
              </a:r>
              <a:endParaRPr lang="en-US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8912857" y="554972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Use WTD benchmarks to guide pricing. Monitor pacing weekly to optimize fill rates and margins.</a:t>
              </a:r>
              <a:endParaRPr lang="en-US" sz="1400" dirty="0"/>
            </a:p>
          </p:txBody>
        </p:sp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B7DC0A99-8F28-6BE7-39C3-D5579CFD83C1}"/>
                </a:ext>
              </a:extLst>
            </p:cNvPr>
            <p:cNvSpPr/>
            <p:nvPr/>
          </p:nvSpPr>
          <p:spPr>
            <a:xfrm>
              <a:off x="8648796" y="514466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 4">
            <a:hlinkClick r:id="rId4"/>
            <a:extLst>
              <a:ext uri="{FF2B5EF4-FFF2-40B4-BE49-F238E27FC236}">
                <a16:creationId xmlns:a16="http://schemas.microsoft.com/office/drawing/2014/main" id="{5E41FCD8-66A6-2411-4D7F-DC22EF8CC7F0}"/>
              </a:ext>
            </a:extLst>
          </p:cNvPr>
          <p:cNvSpPr/>
          <p:nvPr/>
        </p:nvSpPr>
        <p:spPr>
          <a:xfrm>
            <a:off x="1573053" y="7315080"/>
            <a:ext cx="6990727" cy="202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to download the ‘WTD Booking Ratio by Product &amp; Sailing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Period.csv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’</a:t>
            </a:r>
            <a:endParaRPr lang="en-US" sz="120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C3FF4FB5-FD40-EC76-FDF4-B6B57DE68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03" y="2225615"/>
            <a:ext cx="9097559" cy="3274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9433" y="1360628"/>
            <a:ext cx="1100260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Differences in weekday booking patterns reflect operational setups (e.g., RM cadence), market behaviors (e.g., EMEA time zones), and product characteristics (e.g., B2C vs B2B demand mix). </a:t>
            </a:r>
            <a:endParaRPr lang="en-US" dirty="0">
              <a:solidFill>
                <a:srgbClr val="61A1FD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7DE49-9129-A059-13B5-23C32CBD4954}"/>
              </a:ext>
            </a:extLst>
          </p:cNvPr>
          <p:cNvGrpSpPr/>
          <p:nvPr/>
        </p:nvGrpSpPr>
        <p:grpSpPr>
          <a:xfrm>
            <a:off x="1419314" y="5851141"/>
            <a:ext cx="2508453" cy="1670550"/>
            <a:chOff x="825923" y="5916931"/>
            <a:chExt cx="2508453" cy="1670550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23" y="5916931"/>
              <a:ext cx="593510" cy="593510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825923" y="6686416"/>
              <a:ext cx="2508453" cy="9010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Caribbean products show strong midweek activity (Tues–Fri), reflecting higher B2C volume and structured Revenue Management workflows.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8A33F-E2A5-E816-48BA-042583CAF0E0}"/>
              </a:ext>
            </a:extLst>
          </p:cNvPr>
          <p:cNvGrpSpPr/>
          <p:nvPr/>
        </p:nvGrpSpPr>
        <p:grpSpPr>
          <a:xfrm>
            <a:off x="4594844" y="5851141"/>
            <a:ext cx="2508573" cy="1445284"/>
            <a:chOff x="4148362" y="5916931"/>
            <a:chExt cx="2508573" cy="1445284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8362" y="5916931"/>
              <a:ext cx="593510" cy="59351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4148362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Europe builds gradually toward Friday, possibly due to EMEA time zone lag and regional consumer booking habits.</a:t>
              </a:r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174D0-39F1-D7AE-4150-4530996BD485}"/>
              </a:ext>
            </a:extLst>
          </p:cNvPr>
          <p:cNvGrpSpPr/>
          <p:nvPr/>
        </p:nvGrpSpPr>
        <p:grpSpPr>
          <a:xfrm>
            <a:off x="7770494" y="5851141"/>
            <a:ext cx="2508574" cy="1445284"/>
            <a:chOff x="7470920" y="5916931"/>
            <a:chExt cx="2508574" cy="1445284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920" y="5916931"/>
              <a:ext cx="593510" cy="59351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7470921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Alaska shows a flatter, low-volume trend, suggesting B2B-oriented demand or fewer sailing opportunities.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AE646F-5660-BE52-9C67-9F04EEA79044}"/>
              </a:ext>
            </a:extLst>
          </p:cNvPr>
          <p:cNvGrpSpPr/>
          <p:nvPr/>
        </p:nvGrpSpPr>
        <p:grpSpPr>
          <a:xfrm>
            <a:off x="10946144" y="5897984"/>
            <a:ext cx="2508573" cy="1445284"/>
            <a:chOff x="10793359" y="5916931"/>
            <a:chExt cx="2508573" cy="1445284"/>
          </a:xfrm>
        </p:grpSpPr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3359" y="5916931"/>
              <a:ext cx="593509" cy="593509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793359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Sunday has the lowest activity across all products; Saturday data is structurally missing.</a:t>
              </a:r>
              <a:endParaRPr lang="en-US" sz="1200" dirty="0"/>
            </a:p>
          </p:txBody>
        </p:sp>
      </p:grp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CBFA881F-44B7-B3A7-EAE2-CB7A3C048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8536" y="772835"/>
            <a:ext cx="812363" cy="78128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1428312-CB6D-4396-5E0B-055A1CFD3533}"/>
              </a:ext>
            </a:extLst>
          </p:cNvPr>
          <p:cNvSpPr/>
          <p:nvPr/>
        </p:nvSpPr>
        <p:spPr>
          <a:xfrm>
            <a:off x="3706595" y="738902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0"/>
              </a:lnSpc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Overview: Total Pax Build varies significantly across products.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9846</TotalTime>
  <Words>1537</Words>
  <Application>Microsoft Macintosh PowerPoint</Application>
  <PresentationFormat>Custom</PresentationFormat>
  <Paragraphs>224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Merriweather Medium</vt:lpstr>
      <vt:lpstr>Arial</vt:lpstr>
      <vt:lpstr>Consolas</vt:lpstr>
      <vt:lpstr>Merriweather Bold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Jiaman Li</cp:lastModifiedBy>
  <cp:revision>21</cp:revision>
  <dcterms:created xsi:type="dcterms:W3CDTF">2025-06-19T03:46:01Z</dcterms:created>
  <dcterms:modified xsi:type="dcterms:W3CDTF">2025-09-02T18:15:52Z</dcterms:modified>
</cp:coreProperties>
</file>